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80" r:id="rId23"/>
    <p:sldId id="282" r:id="rId24"/>
    <p:sldId id="283" r:id="rId25"/>
    <p:sldId id="284" r:id="rId26"/>
    <p:sldId id="285" r:id="rId27"/>
    <p:sldId id="288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0853" autoAdjust="0"/>
  </p:normalViewPr>
  <p:slideViewPr>
    <p:cSldViewPr snapToGrid="0">
      <p:cViewPr varScale="1">
        <p:scale>
          <a:sx n="97" d="100"/>
          <a:sy n="97" d="100"/>
        </p:scale>
        <p:origin x="4110" y="1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10.3.2025.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https://www.w3schools.com/css/default.asp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DBA7-65CF-1277-56DF-4A16D8B1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7C017-046D-6A1F-DF29-E127D099C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0AF1C-3517-05C7-C566-66E5851DE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0D37-F91C-E1D8-1DAA-3B12A0D60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8701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EFBC-8338-9396-03FE-7D9A3A48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5254-AA48-2326-C1F8-F7038E2CD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91B98-069F-31E9-0B85-80C422312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2B898-09B2-7A81-EF14-10B2FC25E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324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10.3.2025.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stylization</a:t>
            </a: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ID je </a:t>
            </a:r>
            <a:r>
              <a:rPr lang="en-US" sz="1600" dirty="0" err="1"/>
              <a:t>jedinstven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koristi</a:t>
            </a:r>
            <a:r>
              <a:rPr lang="en-US" sz="1600" dirty="0"/>
              <a:t> se </a:t>
            </a:r>
            <a:r>
              <a:rPr lang="en-US" sz="1600" dirty="0" err="1"/>
              <a:t>kada</a:t>
            </a:r>
            <a:r>
              <a:rPr lang="en-US" sz="1600" dirty="0"/>
              <a:t> </a:t>
            </a:r>
            <a:r>
              <a:rPr lang="en-US" sz="1600" dirty="0" err="1"/>
              <a:t>želiš</a:t>
            </a:r>
            <a:r>
              <a:rPr lang="en-US" sz="1600" dirty="0"/>
              <a:t> da </a:t>
            </a:r>
            <a:r>
              <a:rPr lang="en-US" sz="1600" dirty="0" err="1"/>
              <a:t>stilizuješ</a:t>
            </a:r>
            <a:r>
              <a:rPr lang="en-US" sz="1600" dirty="0"/>
              <a:t> </a:t>
            </a:r>
            <a:r>
              <a:rPr lang="en-US" sz="1600" dirty="0" err="1"/>
              <a:t>samo</a:t>
            </a:r>
            <a:r>
              <a:rPr lang="en-US" sz="1600" dirty="0"/>
              <a:t> </a:t>
            </a:r>
            <a:r>
              <a:rPr lang="en-US" sz="1600" dirty="0" err="1"/>
              <a:t>jedan</a:t>
            </a:r>
            <a:r>
              <a:rPr lang="en-US" sz="1600" dirty="0"/>
              <a:t> element</a:t>
            </a:r>
            <a:br>
              <a:rPr lang="en-US" sz="1600" dirty="0"/>
            </a:br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Svaki</a:t>
            </a:r>
            <a:r>
              <a:rPr lang="en-US" sz="1600" dirty="0"/>
              <a:t> ID mora </a:t>
            </a:r>
            <a:r>
              <a:rPr lang="en-US" sz="1600" dirty="0" err="1"/>
              <a:t>biti</a:t>
            </a:r>
            <a:r>
              <a:rPr lang="en-US" sz="1600" dirty="0"/>
              <a:t> </a:t>
            </a:r>
            <a:r>
              <a:rPr lang="en-US" sz="1600" dirty="0" err="1"/>
              <a:t>jedinstven</a:t>
            </a:r>
            <a:r>
              <a:rPr lang="en-US" sz="1600" dirty="0"/>
              <a:t> u HTML </a:t>
            </a:r>
            <a:r>
              <a:rPr lang="en-US" sz="1600" dirty="0" err="1"/>
              <a:t>dokumentu</a:t>
            </a:r>
            <a:r>
              <a:rPr lang="en-US" sz="1600" dirty="0"/>
              <a:t>!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Koristi</a:t>
            </a:r>
            <a:r>
              <a:rPr lang="en-US" sz="1600" dirty="0"/>
              <a:t> ID-eve </a:t>
            </a:r>
            <a:r>
              <a:rPr lang="en-US" sz="1600" dirty="0" err="1"/>
              <a:t>samo</a:t>
            </a:r>
            <a:r>
              <a:rPr lang="en-US" sz="1600" dirty="0"/>
              <a:t> </a:t>
            </a:r>
            <a:r>
              <a:rPr lang="en-US" sz="1600" dirty="0" err="1"/>
              <a:t>kada</a:t>
            </a:r>
            <a:r>
              <a:rPr lang="en-US" sz="1600" dirty="0"/>
              <a:t> je </a:t>
            </a:r>
            <a:r>
              <a:rPr lang="en-US" sz="1600" dirty="0" err="1"/>
              <a:t>zaista</a:t>
            </a:r>
            <a:r>
              <a:rPr lang="en-US" sz="1600" dirty="0"/>
              <a:t> </a:t>
            </a:r>
            <a:r>
              <a:rPr lang="en-US" sz="1600" dirty="0" err="1"/>
              <a:t>potrebno</a:t>
            </a:r>
            <a:r>
              <a:rPr lang="en-US" sz="1600" dirty="0"/>
              <a:t>!</a:t>
            </a:r>
          </a:p>
          <a:p>
            <a:pPr algn="l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56" y="4360290"/>
            <a:ext cx="1524000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56" y="3480925"/>
            <a:ext cx="40100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</a:t>
            </a:r>
            <a:r>
              <a:rPr lang="en-US" sz="1600" dirty="0" err="1"/>
              <a:t>Ovim</a:t>
            </a:r>
            <a:r>
              <a:rPr lang="en-US" sz="1600" dirty="0"/>
              <a:t> </a:t>
            </a:r>
            <a:r>
              <a:rPr lang="en-US" sz="1600" dirty="0" err="1"/>
              <a:t>selektorom</a:t>
            </a:r>
            <a:r>
              <a:rPr lang="en-US" sz="1600" dirty="0"/>
              <a:t> </a:t>
            </a:r>
            <a:r>
              <a:rPr lang="en-US" sz="1600" dirty="0" err="1"/>
              <a:t>možemo</a:t>
            </a:r>
            <a:r>
              <a:rPr lang="en-US" sz="1600" dirty="0"/>
              <a:t> </a:t>
            </a:r>
            <a:r>
              <a:rPr lang="en-US" sz="1600" dirty="0" err="1"/>
              <a:t>ciljati</a:t>
            </a:r>
            <a:r>
              <a:rPr lang="en-US" sz="1600" dirty="0"/>
              <a:t> HTML </a:t>
            </a:r>
            <a:r>
              <a:rPr lang="en-US" sz="1600" dirty="0" err="1"/>
              <a:t>elemente</a:t>
            </a:r>
            <a:r>
              <a:rPr lang="en-US" sz="1600" dirty="0"/>
              <a:t> koji </a:t>
            </a:r>
            <a:r>
              <a:rPr lang="en-US" sz="1600" dirty="0" err="1"/>
              <a:t>imaju</a:t>
            </a:r>
            <a:r>
              <a:rPr lang="en-US" sz="1600" dirty="0"/>
              <a:t> </a:t>
            </a:r>
            <a:r>
              <a:rPr lang="en-US" sz="1600" dirty="0" err="1"/>
              <a:t>određeni</a:t>
            </a:r>
            <a:r>
              <a:rPr lang="en-US" sz="1600" dirty="0"/>
              <a:t> </a:t>
            </a:r>
            <a:r>
              <a:rPr lang="en-US" sz="1600" dirty="0" err="1"/>
              <a:t>atribut</a:t>
            </a:r>
            <a:br>
              <a:rPr lang="en-US" sz="1600" dirty="0"/>
            </a:br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Primjenit</a:t>
            </a:r>
            <a:r>
              <a:rPr lang="en-US" sz="1600" dirty="0"/>
              <a:t> </a:t>
            </a:r>
            <a:r>
              <a:rPr lang="en-US" sz="1600" dirty="0" err="1"/>
              <a:t>će</a:t>
            </a:r>
            <a:r>
              <a:rPr lang="en-US" sz="1600" dirty="0"/>
              <a:t> </a:t>
            </a:r>
            <a:r>
              <a:rPr lang="en-US" sz="1600" dirty="0" err="1"/>
              <a:t>stil</a:t>
            </a:r>
            <a:r>
              <a:rPr lang="en-US" sz="1600" dirty="0"/>
              <a:t> </a:t>
            </a:r>
            <a:r>
              <a:rPr lang="en-US" sz="1600" dirty="0" err="1"/>
              <a:t>samo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&lt;input&gt; </a:t>
            </a:r>
            <a:r>
              <a:rPr lang="en-US" sz="1600" dirty="0" err="1"/>
              <a:t>elemente</a:t>
            </a:r>
            <a:r>
              <a:rPr lang="en-US" sz="1600" dirty="0"/>
              <a:t> </a:t>
            </a:r>
            <a:r>
              <a:rPr lang="en-US" sz="1600" dirty="0" err="1"/>
              <a:t>sa</a:t>
            </a:r>
            <a:r>
              <a:rPr lang="en-US" sz="1600" dirty="0"/>
              <a:t> type=“text”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37" y="4479649"/>
            <a:ext cx="24669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37" y="3429000"/>
            <a:ext cx="4038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</a:t>
            </a:r>
            <a:r>
              <a:rPr lang="en-US" sz="1600" dirty="0" err="1"/>
              <a:t>Primeni</a:t>
            </a:r>
            <a:r>
              <a:rPr lang="en-US" sz="1600" dirty="0"/>
              <a:t> </a:t>
            </a:r>
            <a:r>
              <a:rPr lang="en-US" sz="1600" dirty="0" err="1"/>
              <a:t>stil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SVE </a:t>
            </a:r>
            <a:r>
              <a:rPr lang="en-US" sz="1600" dirty="0" err="1"/>
              <a:t>elemente</a:t>
            </a:r>
            <a:r>
              <a:rPr lang="en-US" sz="1600" dirty="0"/>
              <a:t> u HTML </a:t>
            </a:r>
            <a:r>
              <a:rPr lang="en-US" sz="1600" dirty="0" err="1"/>
              <a:t>dokumentu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Korisno</a:t>
            </a:r>
            <a:r>
              <a:rPr lang="en-US" sz="1600" dirty="0"/>
              <a:t> za </a:t>
            </a:r>
            <a:r>
              <a:rPr lang="en-US" sz="1600" dirty="0" err="1"/>
              <a:t>resetovanje</a:t>
            </a:r>
            <a:r>
              <a:rPr lang="en-US" sz="1600" dirty="0"/>
              <a:t> </a:t>
            </a:r>
            <a:r>
              <a:rPr lang="en-US" sz="1600" dirty="0" err="1"/>
              <a:t>stilova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početku</a:t>
            </a:r>
            <a:r>
              <a:rPr lang="en-US" sz="1600" dirty="0"/>
              <a:t> CSS </a:t>
            </a:r>
            <a:r>
              <a:rPr lang="en-US" sz="1600" dirty="0" err="1"/>
              <a:t>fajla</a:t>
            </a:r>
            <a:r>
              <a:rPr lang="en-US" sz="16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97" y="35861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Cilj: Dodati boje pomoću named colors, HEX i RGB vrijednosti.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Koraci: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1️⃣ Postaviti background-color stranice na antiquewhite.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2️⃣ Postaviti color za h1 koristeći named colors.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3️⃣ Postaviti color za h2 koristeći HEX kod.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4️⃣ Postaviti background-color za h1 koristeći HEX kod.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5️⃣ Postaviti color za h2 koristeći RGB vrijednost.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38200" y="20736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✅ Omogućuju inspekciju HTML i CSS koda</a:t>
            </a:r>
            <a:br>
              <a:rPr lang="hr-HR" sz="1600" dirty="0"/>
            </a:br>
            <a:r>
              <a:rPr lang="hr-HR" sz="1600" dirty="0"/>
              <a:t>✅ Otkrivanje i testiranje CSS pravila</a:t>
            </a:r>
            <a:br>
              <a:rPr lang="hr-HR" sz="1600" dirty="0"/>
            </a:br>
            <a:r>
              <a:rPr lang="hr-HR" sz="1600" dirty="0"/>
              <a:t>✅ Mijenjanje stilova uživo bez mijenjanja originalnog koda</a:t>
            </a:r>
            <a:br>
              <a:rPr lang="hr-HR" sz="1600" dirty="0"/>
            </a:br>
            <a:r>
              <a:rPr lang="hr-HR" sz="1600" dirty="0"/>
              <a:t>✅ Pregled automatski dodijeljenih stilova preglednika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38" y="3833525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56B99-CB0B-5807-65CA-C67435CA0957}"/>
              </a:ext>
            </a:extLst>
          </p:cNvPr>
          <p:cNvSpPr txBox="1"/>
          <p:nvPr/>
        </p:nvSpPr>
        <p:spPr>
          <a:xfrm>
            <a:off x="838200" y="34896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</a:t>
            </a:r>
            <a:r>
              <a:rPr lang="hr-HR" sz="1400" b="1" dirty="0"/>
              <a:t>Metoda 1: Preko izbornika</a:t>
            </a:r>
            <a:br>
              <a:rPr lang="hr-HR" sz="1400" dirty="0"/>
            </a:br>
            <a:r>
              <a:rPr lang="hr-HR" sz="1400" dirty="0"/>
              <a:t>1️⃣ Klikni na tri točkice u gornjem desnom kutu Chrome-a</a:t>
            </a:r>
            <a:br>
              <a:rPr lang="hr-HR" sz="1400" dirty="0"/>
            </a:br>
            <a:r>
              <a:rPr lang="hr-HR" sz="1400" dirty="0"/>
              <a:t>2️⃣ </a:t>
            </a:r>
            <a:r>
              <a:rPr lang="hr-HR" sz="1400" b="1" dirty="0"/>
              <a:t>More </a:t>
            </a:r>
            <a:r>
              <a:rPr lang="hr-HR" sz="1400" b="1" dirty="0" err="1"/>
              <a:t>Tools</a:t>
            </a:r>
            <a:r>
              <a:rPr lang="hr-HR" sz="1400" b="1" dirty="0"/>
              <a:t> → Developer </a:t>
            </a:r>
            <a:r>
              <a:rPr lang="hr-HR" sz="1400" b="1" dirty="0" err="1"/>
              <a:t>Tools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2: </a:t>
            </a:r>
            <a:r>
              <a:rPr lang="hr-HR" sz="1400" b="1" dirty="0" err="1"/>
              <a:t>Tipkovni</a:t>
            </a:r>
            <a:r>
              <a:rPr lang="hr-HR" sz="1400" b="1" dirty="0"/>
              <a:t> prečaci</a:t>
            </a:r>
            <a:br>
              <a:rPr lang="hr-HR" sz="1400" dirty="0"/>
            </a:br>
            <a:r>
              <a:rPr lang="hr-HR" sz="1400" dirty="0"/>
              <a:t>📌 Windows/Linux: </a:t>
            </a:r>
            <a:r>
              <a:rPr lang="hr-HR" sz="1400" b="1" dirty="0" err="1"/>
              <a:t>Ctrl</a:t>
            </a:r>
            <a:r>
              <a:rPr lang="hr-HR" sz="1400" b="1" dirty="0"/>
              <a:t> + </a:t>
            </a:r>
            <a:r>
              <a:rPr lang="hr-HR" sz="1400" b="1" dirty="0" err="1"/>
              <a:t>Shift</a:t>
            </a:r>
            <a:r>
              <a:rPr lang="hr-HR" sz="1400" b="1" dirty="0"/>
              <a:t> + I</a:t>
            </a:r>
            <a:r>
              <a:rPr lang="hr-HR" sz="1400" dirty="0"/>
              <a:t> ili </a:t>
            </a:r>
            <a:r>
              <a:rPr lang="hr-HR" sz="1400" b="1" dirty="0"/>
              <a:t>F12</a:t>
            </a:r>
            <a:br>
              <a:rPr lang="hr-HR" sz="1400" dirty="0"/>
            </a:br>
            <a:r>
              <a:rPr lang="hr-HR" sz="1400" dirty="0"/>
              <a:t>📌 Mac: </a:t>
            </a:r>
            <a:r>
              <a:rPr lang="hr-HR" sz="1400" b="1" dirty="0" err="1"/>
              <a:t>Cmd</a:t>
            </a:r>
            <a:r>
              <a:rPr lang="hr-HR" sz="1400" b="1" dirty="0"/>
              <a:t> + </a:t>
            </a:r>
            <a:r>
              <a:rPr lang="hr-HR" sz="1400" b="1" dirty="0" err="1"/>
              <a:t>Option</a:t>
            </a:r>
            <a:r>
              <a:rPr lang="hr-HR" sz="1400" b="1" dirty="0"/>
              <a:t> + I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3: Desni klik (Najbrže!)</a:t>
            </a:r>
            <a:br>
              <a:rPr lang="hr-HR" sz="1400" dirty="0"/>
            </a:br>
            <a:r>
              <a:rPr lang="hr-HR" sz="1400" dirty="0"/>
              <a:t>1️⃣ Desni klik na bilo koji element na web stranici</a:t>
            </a:r>
            <a:br>
              <a:rPr lang="hr-HR" sz="1400" dirty="0"/>
            </a:br>
            <a:r>
              <a:rPr lang="hr-HR" sz="1400" dirty="0"/>
              <a:t>2️⃣ Klikni </a:t>
            </a:r>
            <a:r>
              <a:rPr lang="hr-HR" sz="1400" b="1" dirty="0" err="1"/>
              <a:t>Inspect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838200" y="235501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👉 "Computed" kartica prikazuje konačni rezultat svih primijenjenih CSS pravila.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✅ Prikazuje sve boje, margine, fontove i druge osobine elementa</a:t>
            </a:r>
            <a:b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✅ Ignorira precrtana pravila koja nisu aktivna</a:t>
            </a:r>
            <a:b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✅ Omogućuje brže dijagnosticiranje problema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b="1" kern="1200" dirty="0">
                <a:latin typeface="Bahnschrift SemiLight" panose="020B0502040204020203" pitchFamily="34" charset="0"/>
                <a:ea typeface="+mn-ea"/>
                <a:cs typeface="+mn-cs"/>
              </a:rPr>
              <a:t>Primjer:</a:t>
            </a: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 Ako se boja teksta ne prikazuje onako kako si očekivao, u </a:t>
            </a:r>
            <a:r>
              <a:rPr lang="hr-HR" b="1" kern="1200" dirty="0">
                <a:latin typeface="Bahnschrift SemiLight" panose="020B0502040204020203" pitchFamily="34" charset="0"/>
                <a:ea typeface="+mn-ea"/>
                <a:cs typeface="+mn-cs"/>
              </a:rPr>
              <a:t>Computed</a:t>
            </a: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 sekciji možeš vidjeti koje CSS pravilo ima prednost.</a:t>
            </a: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Sve boje na stranici (pozadina, tekst, linkovi)</a:t>
            </a:r>
            <a:br>
              <a:rPr lang="hr-HR" dirty="0"/>
            </a:br>
            <a:r>
              <a:rPr lang="hr-HR" dirty="0"/>
              <a:t>✅ Koji se fontovi koriste</a:t>
            </a:r>
            <a:br>
              <a:rPr lang="hr-HR" dirty="0"/>
            </a:br>
            <a:r>
              <a:rPr lang="hr-HR" dirty="0"/>
              <a:t>✅ Koje veličine fontova su primijenjene</a:t>
            </a:r>
            <a:endParaRPr lang="en-US" dirty="0"/>
          </a:p>
          <a:p>
            <a:endParaRPr lang="hr-HR" dirty="0"/>
          </a:p>
          <a:p>
            <a:r>
              <a:rPr lang="hr-HR" dirty="0"/>
              <a:t>🔍 </a:t>
            </a:r>
            <a:r>
              <a:rPr lang="hr-HR" b="1" dirty="0"/>
              <a:t>Koristan trik:</a:t>
            </a:r>
            <a:r>
              <a:rPr lang="hr-HR" dirty="0"/>
              <a:t> Ako vidiš zanimljivu boju na nekoj web stranici, pomoću </a:t>
            </a:r>
            <a:r>
              <a:rPr lang="hr-HR" b="1" dirty="0"/>
              <a:t>CSS </a:t>
            </a:r>
            <a:r>
              <a:rPr lang="hr-HR" b="1" dirty="0" err="1"/>
              <a:t>Overview</a:t>
            </a:r>
            <a:r>
              <a:rPr lang="hr-HR" dirty="0"/>
              <a:t> možeš brzo dobiti njezin kod i iskoristiti je u svom projektu.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80" y="246636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b="1" dirty="0"/>
              <a:t>HTML</a:t>
            </a:r>
            <a:r>
              <a:rPr lang="en-US" dirty="0"/>
              <a:t> element se </a:t>
            </a:r>
            <a:r>
              <a:rPr lang="en-US" dirty="0" err="1"/>
              <a:t>satoji</a:t>
            </a:r>
            <a:r>
              <a:rPr lang="en-US" dirty="0"/>
              <a:t> od:</a:t>
            </a:r>
          </a:p>
          <a:p>
            <a:endParaRPr lang="en-US" dirty="0"/>
          </a:p>
          <a:p>
            <a:r>
              <a:rPr lang="hr-HR" b="1" dirty="0"/>
              <a:t>Sadržaja (</a:t>
            </a:r>
            <a:r>
              <a:rPr lang="hr-HR" b="1" dirty="0" err="1"/>
              <a:t>Content</a:t>
            </a:r>
            <a:r>
              <a:rPr lang="hr-HR" b="1" dirty="0"/>
              <a:t>)</a:t>
            </a:r>
            <a:r>
              <a:rPr lang="hr-HR" dirty="0"/>
              <a:t> – Tekst, slika, paragraf, naslov itd.</a:t>
            </a:r>
            <a:endParaRPr lang="en-US" dirty="0"/>
          </a:p>
          <a:p>
            <a:br>
              <a:rPr lang="hr-HR" dirty="0"/>
            </a:br>
            <a:r>
              <a:rPr lang="hr-HR" b="1" dirty="0" err="1"/>
              <a:t>Padding</a:t>
            </a:r>
            <a:r>
              <a:rPr lang="hr-HR" b="1" dirty="0"/>
              <a:t>-a</a:t>
            </a:r>
            <a:r>
              <a:rPr lang="hr-HR" dirty="0"/>
              <a:t> – Unutrašnji razmak između sadržaja i obruba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Obruba (</a:t>
            </a:r>
            <a:r>
              <a:rPr lang="hr-HR" b="1" dirty="0" err="1"/>
              <a:t>Border</a:t>
            </a:r>
            <a:r>
              <a:rPr lang="hr-HR" b="1" dirty="0"/>
              <a:t>)</a:t>
            </a:r>
            <a:r>
              <a:rPr lang="hr-HR" dirty="0"/>
              <a:t> – Linija koja okružuje element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Margine (</a:t>
            </a:r>
            <a:r>
              <a:rPr lang="hr-HR" b="1" dirty="0" err="1"/>
              <a:t>Margin</a:t>
            </a:r>
            <a:r>
              <a:rPr lang="hr-HR" b="1" dirty="0"/>
              <a:t>)</a:t>
            </a:r>
            <a:r>
              <a:rPr lang="hr-HR" dirty="0"/>
              <a:t> – Razmak između elementa i drugih elemenata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48" y="328418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Ponekad je potrebno </a:t>
            </a:r>
            <a:r>
              <a:rPr lang="en-US" b="1" dirty="0" err="1"/>
              <a:t>grupirati</a:t>
            </a:r>
            <a:r>
              <a:rPr lang="hr-HR" b="1" dirty="0"/>
              <a:t> elemente u “</a:t>
            </a:r>
            <a:r>
              <a:rPr lang="en-US" b="1" dirty="0" err="1"/>
              <a:t>kontejnere</a:t>
            </a:r>
            <a:r>
              <a:rPr lang="hr-HR" b="1" dirty="0"/>
              <a:t>"</a:t>
            </a:r>
            <a:r>
              <a:rPr lang="hr-HR" dirty="0"/>
              <a:t> kako bismo im lakše dodali stilove.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b="1" dirty="0"/>
              <a:t>&lt;div&gt; </a:t>
            </a:r>
            <a:r>
              <a:rPr lang="hr-HR" dirty="0"/>
              <a:t>omogućava fleksibilnost u rasporedu elemenata na stranici.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4196077"/>
            <a:ext cx="21336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79" y="2586353"/>
            <a:ext cx="4314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👉Pravilo koje je niže u CSS fajlu ima veći prioritet i može pregaziti prethodno definisana pravila.</a:t>
            </a:r>
          </a:p>
          <a:p>
            <a:endParaRPr lang="hr-HR" dirty="0"/>
          </a:p>
          <a:p>
            <a:r>
              <a:rPr lang="hr-HR" dirty="0"/>
              <a:t>👉 Tekst &lt;li&gt; će biti plav, jer drugo pravilo dolazi kasnije i pregazi prvo.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978898"/>
            <a:ext cx="432435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💡</a:t>
            </a:r>
            <a:r>
              <a:rPr lang="hr-HR" dirty="0"/>
              <a:t>Kako CSS odlučuje koji stil će biti primenjen kada postoji više pravila za isti element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1719871" y="2465991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CSS is an acronym for Cascading Style Sheets.
💡 What do you mean by "cascading"?
</a:t>
            </a:r>
            <a:br>
              <a:rPr lang="en-US" sz="1400" dirty="0"/>
            </a:br>
            <a:r>
              <a:rPr lang="en-US" sz="1400" dirty="0"/>
              <a:t>👉 Let's imagine a waterfall – water flows from one level to another.
</a:t>
            </a:r>
            <a:br>
              <a:rPr lang="en-US" sz="1400" dirty="0"/>
            </a:br>
            <a:r>
              <a:rPr lang="en-US" sz="1400" dirty="0"/>
              <a:t>👉 Also, CSS styles are applied from the most general to the most specific rules.
</a:t>
            </a:r>
            <a:br>
              <a:rPr lang="en-US" sz="1400" dirty="0"/>
            </a:br>
            <a:r>
              <a:rPr lang="en-US" sz="1400" dirty="0"/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👉CSS specifičnost određuje koji selektor ima prednost. Pravila sa više specifičnosti će pobediti manje specifične.</a:t>
            </a:r>
            <a:br>
              <a:rPr lang="hr-HR" dirty="0"/>
            </a:br>
            <a:br>
              <a:rPr lang="hr-HR" dirty="0"/>
            </a:br>
            <a:r>
              <a:rPr lang="hr-HR" dirty="0"/>
              <a:t>1️⃣ Element selektor (p, li, h1)</a:t>
            </a:r>
            <a:br>
              <a:rPr lang="hr-HR" dirty="0"/>
            </a:br>
            <a:r>
              <a:rPr lang="hr-HR" dirty="0"/>
              <a:t>2️⃣ Klasa selektor (.moja-klasa)</a:t>
            </a:r>
            <a:br>
              <a:rPr lang="hr-HR" dirty="0"/>
            </a:br>
            <a:r>
              <a:rPr lang="hr-HR" dirty="0"/>
              <a:t>3️⃣ Atribut selektor ([type="text"])</a:t>
            </a:r>
            <a:br>
              <a:rPr lang="hr-HR" dirty="0"/>
            </a:br>
            <a:r>
              <a:rPr lang="hr-HR" dirty="0"/>
              <a:t>4️⃣ ID selektor (#moj-id)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652" y="2684621"/>
            <a:ext cx="4543676" cy="21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6402033" y="4941663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👉Tekst će biti </a:t>
            </a:r>
            <a:r>
              <a:rPr lang="hr-HR" b="1" dirty="0"/>
              <a:t>zelen</a:t>
            </a:r>
            <a:r>
              <a:rPr lang="hr-HR" dirty="0"/>
              <a:t>, jer </a:t>
            </a:r>
            <a:r>
              <a:rPr lang="hr-HR" b="1" dirty="0"/>
              <a:t>inline stil ima najveći prioritet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4936"/>
            <a:ext cx="5727168" cy="11332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2508869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👉Ako želiš apsolutno da osiguraš da neko pravilo uvek važi, koristi !important</a:t>
            </a:r>
          </a:p>
          <a:p>
            <a:endParaRPr lang="hr-HR" dirty="0"/>
          </a:p>
          <a:p>
            <a:r>
              <a:rPr lang="hr-HR" dirty="0"/>
              <a:t>Prekomjerena upotreba !important može zakomplikovati održavanje CSS-a. Koristi ga samo kada je neophodno!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37" y="2717897"/>
            <a:ext cx="2729916" cy="2999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4350669"/>
            <a:ext cx="53054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7" y="3737851"/>
            <a:ext cx="4070684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👉Replicirajte sajt sa slike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👉Elementi se </a:t>
            </a:r>
            <a:r>
              <a:rPr lang="en-US" sz="1400" dirty="0" err="1"/>
              <a:t>redaju</a:t>
            </a:r>
            <a:r>
              <a:rPr lang="hr-HR" sz="1400" dirty="0"/>
              <a:t> </a:t>
            </a:r>
            <a:r>
              <a:rPr lang="hr-HR" sz="1400" b="1" dirty="0"/>
              <a:t>jedan ispod drugog</a:t>
            </a:r>
            <a:r>
              <a:rPr lang="hr-HR" sz="1400" dirty="0"/>
              <a:t> po HTML </a:t>
            </a:r>
            <a:r>
              <a:rPr lang="hr-HR" sz="1400" dirty="0" err="1"/>
              <a:t>redosl</a:t>
            </a:r>
            <a:r>
              <a:rPr lang="en-US" sz="1400" dirty="0" err="1"/>
              <a:t>ijedu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it-IT" sz="1400" dirty="0" err="1"/>
              <a:t>Element</a:t>
            </a:r>
            <a:r>
              <a:rPr lang="it-IT" sz="1400" dirty="0"/>
              <a:t> se </a:t>
            </a:r>
            <a:r>
              <a:rPr lang="it-IT" sz="1400" b="1" dirty="0" err="1"/>
              <a:t>pomera</a:t>
            </a:r>
            <a:r>
              <a:rPr lang="it-IT" sz="1400" b="1" dirty="0"/>
              <a:t> 50px </a:t>
            </a:r>
            <a:r>
              <a:rPr lang="it-IT" sz="1400" b="1" dirty="0" err="1"/>
              <a:t>desno</a:t>
            </a:r>
            <a:r>
              <a:rPr lang="it-IT" sz="1400" b="1" dirty="0"/>
              <a:t> i 50px </a:t>
            </a:r>
            <a:r>
              <a:rPr lang="it-IT" sz="1400" b="1" dirty="0" err="1"/>
              <a:t>dole</a:t>
            </a:r>
            <a:r>
              <a:rPr lang="it-IT" sz="1400" dirty="0"/>
              <a:t>, ali ne </a:t>
            </a:r>
            <a:r>
              <a:rPr lang="it-IT" sz="1400" dirty="0" err="1"/>
              <a:t>utjece</a:t>
            </a:r>
            <a:r>
              <a:rPr lang="it-IT" sz="1400" dirty="0"/>
              <a:t> </a:t>
            </a:r>
            <a:r>
              <a:rPr lang="it-IT" sz="1400" dirty="0" err="1"/>
              <a:t>na</a:t>
            </a:r>
            <a:r>
              <a:rPr lang="it-IT" sz="1400" dirty="0"/>
              <a:t> ostale </a:t>
            </a:r>
            <a:r>
              <a:rPr lang="it-IT" sz="1400" dirty="0" err="1"/>
              <a:t>elemente</a:t>
            </a:r>
            <a:r>
              <a:rPr lang="it-IT" sz="1400" dirty="0"/>
              <a:t>. </a:t>
            </a:r>
          </a:p>
          <a:p>
            <a:endParaRPr lang="it-IT" sz="1400" dirty="0"/>
          </a:p>
          <a:p>
            <a:r>
              <a:rPr lang="hr-HR" sz="1400" dirty="0"/>
              <a:t>👉 </a:t>
            </a:r>
            <a:r>
              <a:rPr lang="pl-PL" sz="1400" dirty="0"/>
              <a:t>Ne pomera se u odnosu na druge elemente, samo na svoju originalnu poziciju!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762950" y="25210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 (default)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52734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1657496" y="4090056"/>
            <a:ext cx="32890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pl-PL" sz="1400" dirty="0"/>
              <a:t> Element se pomera u odnosu na svog najbližeg roditelja koji ima </a:t>
            </a:r>
            <a:r>
              <a:rPr lang="en-US" sz="1400" b="1" dirty="0" err="1"/>
              <a:t>position:relative</a:t>
            </a:r>
            <a:endParaRPr lang="en-US" sz="1400" b="1" dirty="0"/>
          </a:p>
          <a:p>
            <a:br>
              <a:rPr lang="en-US" sz="1400" b="1" dirty="0"/>
            </a:br>
            <a:r>
              <a:rPr lang="hr-HR" sz="1400" dirty="0"/>
              <a:t>👉 </a:t>
            </a:r>
            <a:r>
              <a:rPr lang="en-US" sz="1400" dirty="0"/>
              <a:t>A</a:t>
            </a:r>
            <a:r>
              <a:rPr lang="hr-HR" sz="1400" dirty="0"/>
              <a:t>ko nijedan roditelj nema podešen</a:t>
            </a:r>
            <a:r>
              <a:rPr lang="en-US" sz="1400" dirty="0"/>
              <a:t> </a:t>
            </a:r>
            <a:r>
              <a:rPr lang="en-US" sz="1400" dirty="0" err="1"/>
              <a:t>postion</a:t>
            </a:r>
            <a:r>
              <a:rPr lang="en-US" sz="1400" dirty="0"/>
              <a:t>, </a:t>
            </a:r>
            <a:r>
              <a:rPr lang="pt-BR" sz="1400" dirty="0"/>
              <a:t>tada se pozicionira prema gornjem levom uglu.</a:t>
            </a:r>
          </a:p>
          <a:p>
            <a:endParaRPr lang="pt-BR" sz="1400" b="1" dirty="0"/>
          </a:p>
          <a:p>
            <a:r>
              <a:rPr lang="hr-HR" sz="1400" dirty="0"/>
              <a:t>👉 Ključni problem sa</a:t>
            </a:r>
            <a:r>
              <a:rPr lang="pt-BR" sz="1400" b="1" dirty="0"/>
              <a:t> absolute: </a:t>
            </a:r>
            <a:r>
              <a:rPr lang="hr-HR" sz="1400" dirty="0"/>
              <a:t>Element </a:t>
            </a:r>
            <a:r>
              <a:rPr lang="hr-HR" sz="1400" b="1" dirty="0"/>
              <a:t>izlazi iz normalnog toka dokumenta</a:t>
            </a:r>
            <a:r>
              <a:rPr lang="hr-HR" sz="1400" dirty="0"/>
              <a:t>, pa se ostali elementi ponašaju kao da on ne postoji.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Element ostaje na istom m</a:t>
            </a:r>
            <a:r>
              <a:rPr lang="en-US" sz="1400" dirty="0"/>
              <a:t>j</a:t>
            </a:r>
            <a:r>
              <a:rPr lang="hr-HR" sz="1400" dirty="0"/>
              <a:t>estu na ekranu, čak i kada korisnik </a:t>
            </a:r>
            <a:r>
              <a:rPr lang="en-US" sz="1400" dirty="0" err="1"/>
              <a:t>scrolluje</a:t>
            </a:r>
            <a:r>
              <a:rPr lang="hr-HR" sz="1400" dirty="0"/>
              <a:t>.</a:t>
            </a:r>
            <a:endParaRPr lang="en-US" sz="1400" dirty="0"/>
          </a:p>
          <a:p>
            <a:endParaRPr lang="en-US" sz="1400" dirty="0"/>
          </a:p>
          <a:p>
            <a:r>
              <a:rPr lang="hr-HR" sz="1400" dirty="0"/>
              <a:t>👉 Koristi se za navigacije, </a:t>
            </a:r>
            <a:r>
              <a:rPr lang="en-US" sz="1400" dirty="0" err="1"/>
              <a:t>buttone</a:t>
            </a:r>
            <a:r>
              <a:rPr lang="en-US" sz="1400" dirty="0"/>
              <a:t> </a:t>
            </a:r>
            <a:r>
              <a:rPr lang="hr-HR" sz="1400" dirty="0"/>
              <a:t>za povratak na vrh, chat prozore itd.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762950" y="25210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11103" y="2527348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z-index određuje koji element ide iznad kojeg u "trećoj dimenziji" (Z-osu).</a:t>
            </a:r>
          </a:p>
          <a:p>
            <a:endParaRPr lang="hr-HR" sz="1400" dirty="0"/>
          </a:p>
          <a:p>
            <a:r>
              <a:rPr lang="hr-HR" sz="1400" dirty="0"/>
              <a:t>👉 Veća vrednost → element ide iznad ostalih.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2521040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Z-index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137900"/>
            <a:ext cx="3498433" cy="1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7" y="3737851"/>
            <a:ext cx="4070684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👉Replicirajte sajt sa slike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 Procitajte i prodjite vjezbe na W3 schools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1626467" y="448312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Po defaultu, neki HTML elementi zauzimaju cijelu širinu stranice, čak i ako njihov sadržaj nije širok.</a:t>
            </a:r>
            <a:br>
              <a:rPr lang="hr-HR" sz="1400" dirty="0"/>
            </a:br>
            <a:r>
              <a:rPr lang="hr-HR" sz="1400" dirty="0"/>
              <a:t>👉 Primjeri: &lt;p&gt;, &lt;div&gt;, &lt;h1&gt;, &lt;section&gt;, &lt;article&gt;, &lt;footer&gt;.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328900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Ovi elementi zauzimaju samo onoliko prostora koliko im treba.</a:t>
            </a:r>
            <a:br>
              <a:rPr lang="hr-HR" sz="1400" dirty="0"/>
            </a:br>
            <a:r>
              <a:rPr lang="hr-HR" sz="1400" dirty="0"/>
              <a:t>👉 Ne možemo im postaviti širinu (widght) ili visinu (height).</a:t>
            </a:r>
            <a:br>
              <a:rPr lang="hr-HR" sz="1400" dirty="0"/>
            </a:br>
            <a:r>
              <a:rPr lang="hr-HR" sz="1400" dirty="0"/>
              <a:t>👉 Primjeri: &lt;span&gt;, &lt;a&gt;, &lt;strong&gt;, &lt;em&gt;.</a:t>
            </a:r>
          </a:p>
          <a:p>
            <a:r>
              <a:rPr lang="hr-HR" sz="1400" dirty="0"/>
              <a:t>👉 Elementi će stajati jedan pored drugog i ignorirati širinu i visinu.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762950" y="252104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611103" y="25273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</a:t>
            </a:r>
            <a:endParaRPr lang="hr-H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873404"/>
            <a:ext cx="3228975" cy="160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890372"/>
            <a:ext cx="19145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1626467" y="4483129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Kombinira karakteristike </a:t>
            </a:r>
            <a:r>
              <a:rPr lang="hr-HR" sz="1400" b="1" dirty="0"/>
              <a:t>blokovnih</a:t>
            </a:r>
            <a:r>
              <a:rPr lang="hr-HR" sz="1400" dirty="0"/>
              <a:t> i </a:t>
            </a:r>
            <a:r>
              <a:rPr lang="hr-HR" sz="1400" b="1" dirty="0"/>
              <a:t>inline</a:t>
            </a:r>
            <a:r>
              <a:rPr lang="hr-HR" sz="1400" dirty="0"/>
              <a:t> elemenata.</a:t>
            </a:r>
            <a:br>
              <a:rPr lang="hr-HR" sz="1400" dirty="0"/>
            </a:br>
            <a:r>
              <a:rPr lang="hr-HR" sz="1400" dirty="0"/>
              <a:t>👉 Može imati </a:t>
            </a:r>
            <a:r>
              <a:rPr lang="hr-HR" sz="1400" b="1" dirty="0"/>
              <a:t>širinu</a:t>
            </a:r>
            <a:r>
              <a:rPr lang="hr-HR" sz="1400" dirty="0"/>
              <a:t> i </a:t>
            </a:r>
            <a:r>
              <a:rPr lang="hr-HR" sz="1400" b="1" dirty="0"/>
              <a:t>visinu</a:t>
            </a:r>
            <a:r>
              <a:rPr lang="hr-HR" sz="1400" dirty="0"/>
              <a:t>, ali ne prelazi u novi red ako ima dovoljno mjesta.</a:t>
            </a:r>
            <a:endParaRPr lang="en-US" sz="1400" dirty="0"/>
          </a:p>
          <a:p>
            <a:r>
              <a:rPr lang="hr-HR" sz="1400" dirty="0"/>
              <a:t>👉 Elementi će </a:t>
            </a:r>
            <a:r>
              <a:rPr lang="hr-HR" sz="1400" b="1" dirty="0"/>
              <a:t>ostati u istom redu</a:t>
            </a:r>
            <a:r>
              <a:rPr lang="hr-HR" sz="1400" dirty="0"/>
              <a:t>, ali sada </a:t>
            </a:r>
            <a:r>
              <a:rPr lang="hr-HR" sz="1400" b="1" dirty="0"/>
              <a:t>možemo podešavati širinu i visinu</a:t>
            </a:r>
            <a:r>
              <a:rPr lang="hr-HR" sz="1400" dirty="0"/>
              <a:t>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595424" y="4520230"/>
            <a:ext cx="328900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Sakriva element u potpunosti – kao da ga nema u HTML-u!</a:t>
            </a:r>
          </a:p>
          <a:p>
            <a:endParaRPr lang="hr-HR" sz="1400" dirty="0"/>
          </a:p>
          <a:p>
            <a:r>
              <a:rPr lang="hr-HR" sz="1400" dirty="0"/>
              <a:t>👉 Ne zauzima ni mesto u rasporedu.</a:t>
            </a:r>
          </a:p>
          <a:p>
            <a:endParaRPr lang="hr-HR" sz="1400" dirty="0"/>
          </a:p>
          <a:p>
            <a:r>
              <a:rPr lang="hr-HR" sz="1400" dirty="0"/>
              <a:t>📌 Koristi se za:	</a:t>
            </a:r>
          </a:p>
          <a:p>
            <a:r>
              <a:rPr lang="hr-HR" sz="1400" dirty="0"/>
              <a:t>Skrivanje menija dok korisnik ne klikne dugme</a:t>
            </a:r>
          </a:p>
          <a:p>
            <a:r>
              <a:rPr lang="hr-HR" sz="1400" dirty="0"/>
              <a:t>Uklanjanje elemenata na mobilnim verzijama sajta</a:t>
            </a:r>
          </a:p>
          <a:p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1612820" y="2425847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1400" dirty="0"/>
            </a:br>
            <a:r>
              <a:rPr lang="en-US" sz="1400" dirty="0"/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42369-A394-FAD3-EE2E-FC07F00A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D51EA8-24B6-7745-6DD6-6067A896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962AD-9ECC-88D1-22DB-83700095A866}"/>
              </a:ext>
            </a:extLst>
          </p:cNvPr>
          <p:cNvSpPr txBox="1"/>
          <p:nvPr/>
        </p:nvSpPr>
        <p:spPr>
          <a:xfrm>
            <a:off x="1626467" y="4483129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Kombinira karakteristike </a:t>
            </a:r>
            <a:r>
              <a:rPr lang="hr-HR" sz="1400" b="1" dirty="0"/>
              <a:t>blokovnih</a:t>
            </a:r>
            <a:r>
              <a:rPr lang="hr-HR" sz="1400" dirty="0"/>
              <a:t> i </a:t>
            </a:r>
            <a:r>
              <a:rPr lang="hr-HR" sz="1400" b="1" dirty="0"/>
              <a:t>inline</a:t>
            </a:r>
            <a:r>
              <a:rPr lang="hr-HR" sz="1400" dirty="0"/>
              <a:t> elemenata.</a:t>
            </a:r>
            <a:br>
              <a:rPr lang="hr-HR" sz="1400" dirty="0"/>
            </a:br>
            <a:r>
              <a:rPr lang="hr-HR" sz="1400" dirty="0"/>
              <a:t>👉 Može imati </a:t>
            </a:r>
            <a:r>
              <a:rPr lang="hr-HR" sz="1400" b="1" dirty="0"/>
              <a:t>širinu</a:t>
            </a:r>
            <a:r>
              <a:rPr lang="hr-HR" sz="1400" dirty="0"/>
              <a:t> i </a:t>
            </a:r>
            <a:r>
              <a:rPr lang="hr-HR" sz="1400" b="1" dirty="0"/>
              <a:t>visinu</a:t>
            </a:r>
            <a:r>
              <a:rPr lang="hr-HR" sz="1400" dirty="0"/>
              <a:t>, ali ne prelazi u novi red ako ima dovoljno mjesta.</a:t>
            </a:r>
            <a:endParaRPr lang="en-US" sz="1400" dirty="0"/>
          </a:p>
          <a:p>
            <a:r>
              <a:rPr lang="hr-HR" sz="1400" dirty="0"/>
              <a:t>👉 Elementi će </a:t>
            </a:r>
            <a:r>
              <a:rPr lang="hr-HR" sz="1400" b="1" dirty="0"/>
              <a:t>ostati u istom redu</a:t>
            </a:r>
            <a:r>
              <a:rPr lang="hr-HR" sz="1400" dirty="0"/>
              <a:t>, ali sada </a:t>
            </a:r>
            <a:r>
              <a:rPr lang="hr-HR" sz="1400" b="1" dirty="0"/>
              <a:t>možemo podešavati širinu i visinu</a:t>
            </a:r>
            <a:r>
              <a:rPr lang="hr-HR" sz="1400" dirty="0"/>
              <a:t>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7DC9B-92E6-1F69-888A-C4E1DED0FED0}"/>
              </a:ext>
            </a:extLst>
          </p:cNvPr>
          <p:cNvSpPr txBox="1"/>
          <p:nvPr/>
        </p:nvSpPr>
        <p:spPr>
          <a:xfrm>
            <a:off x="6595424" y="4520230"/>
            <a:ext cx="328900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Sakriva element u potpunosti – kao da ga nema u HTML-u!</a:t>
            </a:r>
          </a:p>
          <a:p>
            <a:endParaRPr lang="hr-HR" sz="1400" dirty="0"/>
          </a:p>
          <a:p>
            <a:r>
              <a:rPr lang="hr-HR" sz="1400" dirty="0"/>
              <a:t>👉 Ne zauzima ni mesto u rasporedu.</a:t>
            </a:r>
          </a:p>
          <a:p>
            <a:endParaRPr lang="hr-HR" sz="1400" dirty="0"/>
          </a:p>
          <a:p>
            <a:r>
              <a:rPr lang="hr-HR" sz="1400" dirty="0"/>
              <a:t>📌 Koristi se za:	</a:t>
            </a:r>
          </a:p>
          <a:p>
            <a:r>
              <a:rPr lang="hr-HR" sz="1400" dirty="0"/>
              <a:t>Skrivanje menija dok korisnik ne klikne dugme</a:t>
            </a:r>
          </a:p>
          <a:p>
            <a:r>
              <a:rPr lang="hr-HR" sz="1400" dirty="0"/>
              <a:t>Uklanjanje elemenata na mobilnim verzijama sajta</a:t>
            </a:r>
          </a:p>
          <a:p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A6F9D-08A3-ED7C-2A1E-82FD230AC699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8E415-33DF-9515-A313-B38C1D6F39F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641B1-C80E-105E-2DD8-1852336A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EBCDB-EE79-F749-D4B6-1F1D40A36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09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👉Podesiti display tako da tri kvadrata stoje u istom redu.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 Podesiti display tako da svi kvadrati stoje jedan ispod drugoga.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611218" y="3851758"/>
            <a:ext cx="32890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</a:t>
            </a:r>
            <a:r>
              <a:rPr lang="hr-HR" sz="1400" dirty="0" err="1"/>
              <a:t>Float</a:t>
            </a:r>
            <a:r>
              <a:rPr lang="hr-HR" sz="1400" dirty="0"/>
              <a:t> nam omogućava obmotavanje teksta oko elemenata, kao što su slike, i kreiranje dizajna sa "lebdećim" blokovima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617196" y="4208804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Nakon elemenata koji koriste </a:t>
            </a:r>
            <a:r>
              <a:rPr lang="hr-HR" sz="1400" b="1" dirty="0" err="1"/>
              <a:t>float</a:t>
            </a:r>
            <a:r>
              <a:rPr lang="hr-HR" sz="1400" dirty="0"/>
              <a:t>, ponekad je potrebno očistiti plutajući efekt.</a:t>
            </a:r>
            <a:br>
              <a:rPr lang="hr-HR" sz="1400" dirty="0"/>
            </a:br>
            <a:r>
              <a:rPr lang="hr-HR" sz="1400" dirty="0"/>
              <a:t>👉 Koristimo </a:t>
            </a:r>
            <a:r>
              <a:rPr lang="hr-HR" sz="1400" b="1" dirty="0" err="1"/>
              <a:t>clear</a:t>
            </a:r>
            <a:r>
              <a:rPr lang="hr-HR" sz="1400" b="1" dirty="0"/>
              <a:t>: </a:t>
            </a:r>
            <a:r>
              <a:rPr lang="hr-HR" sz="1400" b="1" dirty="0" err="1"/>
              <a:t>both</a:t>
            </a:r>
            <a:r>
              <a:rPr lang="hr-HR" sz="1400" b="1" dirty="0"/>
              <a:t>;</a:t>
            </a:r>
            <a:r>
              <a:rPr lang="hr-HR" sz="1400" dirty="0"/>
              <a:t> kako bismo osigurali da elementi ispod ne budu zaglavljeni.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4901302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⚠️ Float je </a:t>
            </a:r>
            <a:r>
              <a:rPr lang="en-US" sz="1200" b="1" dirty="0" err="1"/>
              <a:t>najbolji</a:t>
            </a:r>
            <a:r>
              <a:rPr lang="en-US" sz="1200" b="1" dirty="0"/>
              <a:t> za:</a:t>
            </a:r>
          </a:p>
          <a:p>
            <a:r>
              <a:rPr lang="en-US" sz="1200" b="1" dirty="0"/>
              <a:t>✅ </a:t>
            </a:r>
            <a:r>
              <a:rPr lang="en-US" sz="1200" b="1" dirty="0" err="1"/>
              <a:t>Obmotavanje</a:t>
            </a:r>
            <a:r>
              <a:rPr lang="en-US" sz="1200" b="1" dirty="0"/>
              <a:t> </a:t>
            </a:r>
            <a:r>
              <a:rPr lang="en-US" sz="1200" b="1" dirty="0" err="1"/>
              <a:t>teksta</a:t>
            </a:r>
            <a:r>
              <a:rPr lang="en-US" sz="1200" b="1" dirty="0"/>
              <a:t> </a:t>
            </a:r>
            <a:r>
              <a:rPr lang="en-US" sz="1200" b="1" dirty="0" err="1"/>
              <a:t>oko</a:t>
            </a:r>
            <a:r>
              <a:rPr lang="en-US" sz="1200" b="1" dirty="0"/>
              <a:t> </a:t>
            </a:r>
            <a:r>
              <a:rPr lang="en-US" sz="1200" b="1" dirty="0" err="1"/>
              <a:t>slike</a:t>
            </a:r>
            <a:r>
              <a:rPr lang="en-US" sz="1200" b="1" dirty="0"/>
              <a:t> 🖼️</a:t>
            </a:r>
          </a:p>
          <a:p>
            <a:r>
              <a:rPr lang="en-US" sz="1200" b="1" dirty="0"/>
              <a:t>✅ </a:t>
            </a:r>
            <a:r>
              <a:rPr lang="en-US" sz="1200" b="1" dirty="0" err="1"/>
              <a:t>Jednostavne</a:t>
            </a:r>
            <a:r>
              <a:rPr lang="en-US" sz="1200" b="1" dirty="0"/>
              <a:t> </a:t>
            </a:r>
            <a:r>
              <a:rPr lang="en-US" sz="1200" b="1" dirty="0" err="1"/>
              <a:t>plivajuće</a:t>
            </a:r>
            <a:r>
              <a:rPr lang="en-US" sz="1200" b="1" dirty="0"/>
              <a:t> </a:t>
            </a:r>
            <a:r>
              <a:rPr lang="en-US" sz="1200" b="1" dirty="0" err="1"/>
              <a:t>elemente</a:t>
            </a:r>
            <a:endParaRPr lang="en-US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633971"/>
            <a:ext cx="1714500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06" y="2594003"/>
            <a:ext cx="1924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68" y="2723177"/>
            <a:ext cx="1312135" cy="2360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2158902" y="4581596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🚫 </a:t>
            </a:r>
            <a:r>
              <a:rPr lang="hr-HR" sz="1200" dirty="0" err="1"/>
              <a:t>Float</a:t>
            </a:r>
            <a:r>
              <a:rPr lang="hr-HR" sz="1200" dirty="0"/>
              <a:t> NIJE preporučena tehnika za kompleksne rasporede.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✔ Bolje koristiti </a:t>
            </a:r>
            <a:r>
              <a:rPr lang="hr-HR" sz="1200" dirty="0" err="1"/>
              <a:t>Flexbox</a:t>
            </a:r>
            <a:r>
              <a:rPr lang="hr-HR" sz="1200" dirty="0"/>
              <a:t> i CSS Grid.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42" y="2723177"/>
            <a:ext cx="1056860" cy="1372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2194025" y="2237304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practice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518940" y="223730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practice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👉Podesiti display tako da tri kvadrata stoje u istom redu.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 Podesiti display tako da svi kvadrati stoje jedan ispod drugoga.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46733" y="199177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212766" y="200552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Grid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</a:t>
            </a:r>
            <a:r>
              <a:rPr lang="hr-HR" sz="1200" dirty="0" err="1"/>
              <a:t>Dve</a:t>
            </a:r>
            <a:r>
              <a:rPr lang="hr-HR" sz="1200" dirty="0"/>
              <a:t> kolone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Jedna kolona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92546"/>
            <a:ext cx="3868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O</a:t>
            </a:r>
            <a:r>
              <a:rPr lang="hr-HR" sz="1200" dirty="0" err="1"/>
              <a:t>mogućava</a:t>
            </a:r>
            <a:r>
              <a:rPr lang="hr-HR" sz="1200" dirty="0"/>
              <a:t> kreiranje kompleksnih rasporeda pomoću </a:t>
            </a:r>
            <a:r>
              <a:rPr lang="hr-HR" sz="1200" b="1" dirty="0"/>
              <a:t>redova i kolona</a:t>
            </a:r>
            <a:r>
              <a:rPr lang="hr-H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CSS Grid je </a:t>
            </a:r>
            <a:r>
              <a:rPr lang="en-US" sz="1200" dirty="0" err="1"/>
              <a:t>moćan</a:t>
            </a:r>
            <a:r>
              <a:rPr lang="en-US" sz="1200" dirty="0"/>
              <a:t> za </a:t>
            </a:r>
            <a:r>
              <a:rPr lang="en-US" sz="1200" dirty="0" err="1"/>
              <a:t>kompleksne</a:t>
            </a:r>
            <a:r>
              <a:rPr lang="en-US" sz="1200" dirty="0"/>
              <a:t> </a:t>
            </a:r>
            <a:r>
              <a:rPr lang="en-US" sz="1200" dirty="0" err="1"/>
              <a:t>rasporede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omogućava</a:t>
            </a:r>
            <a:r>
              <a:rPr lang="en-US" sz="1200" dirty="0"/>
              <a:t> </a:t>
            </a:r>
            <a:r>
              <a:rPr lang="en-US" sz="1200" dirty="0" err="1"/>
              <a:t>nam</a:t>
            </a:r>
            <a:r>
              <a:rPr lang="en-US" sz="1200" dirty="0"/>
              <a:t> da </a:t>
            </a:r>
            <a:r>
              <a:rPr lang="en-US" sz="1200" dirty="0" err="1"/>
              <a:t>lako</a:t>
            </a:r>
            <a:r>
              <a:rPr lang="en-US" sz="1200" dirty="0"/>
              <a:t> </a:t>
            </a:r>
            <a:r>
              <a:rPr lang="en-US" sz="1200" dirty="0" err="1"/>
              <a:t>kontrolišemo</a:t>
            </a:r>
            <a:r>
              <a:rPr lang="en-US" sz="1200" dirty="0"/>
              <a:t> </a:t>
            </a:r>
            <a:r>
              <a:rPr lang="en-US" sz="1200" dirty="0" err="1"/>
              <a:t>širine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visine</a:t>
            </a:r>
            <a:r>
              <a:rPr lang="en-US" sz="1200" dirty="0"/>
              <a:t> </a:t>
            </a:r>
            <a:r>
              <a:rPr lang="en-US" sz="1200" dirty="0" err="1"/>
              <a:t>elemenata</a:t>
            </a:r>
            <a:r>
              <a:rPr lang="en-US" sz="12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66" y="2449879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33" y="2449879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</a:t>
            </a:r>
            <a:r>
              <a:rPr lang="hr-HR" sz="1200" b="1" dirty="0"/>
              <a:t>Desktop</a:t>
            </a:r>
            <a:r>
              <a:rPr lang="hr-HR" sz="1200" dirty="0"/>
              <a:t> → Elementi su u redu (horizontalno)</a:t>
            </a:r>
            <a:br>
              <a:rPr lang="hr-HR" sz="1200" dirty="0"/>
            </a:br>
            <a:r>
              <a:rPr lang="hr-HR" sz="1200" dirty="0"/>
              <a:t>📱 </a:t>
            </a:r>
            <a:r>
              <a:rPr lang="hr-HR" sz="1200" b="1" dirty="0"/>
              <a:t>Mobilni</a:t>
            </a:r>
            <a:r>
              <a:rPr lang="hr-HR" sz="1200" dirty="0"/>
              <a:t> → Elementi su složeni vertikalno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7352" y="547109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Flexbox je </a:t>
            </a:r>
            <a:r>
              <a:rPr lang="en-US" sz="1200" dirty="0" err="1"/>
              <a:t>odličan</a:t>
            </a:r>
            <a:r>
              <a:rPr lang="en-US" sz="1200" dirty="0"/>
              <a:t> za </a:t>
            </a:r>
            <a:r>
              <a:rPr lang="en-US" sz="1200" dirty="0" err="1"/>
              <a:t>navigacione</a:t>
            </a:r>
            <a:r>
              <a:rPr lang="en-US" sz="1200" dirty="0"/>
              <a:t> </a:t>
            </a:r>
            <a:r>
              <a:rPr lang="en-US" sz="1200" dirty="0" err="1"/>
              <a:t>menije</a:t>
            </a:r>
            <a:r>
              <a:rPr lang="en-US" sz="1200" dirty="0"/>
              <a:t>, </a:t>
            </a:r>
            <a:r>
              <a:rPr lang="en-US" sz="1200" dirty="0" err="1"/>
              <a:t>dugmiće</a:t>
            </a:r>
            <a:r>
              <a:rPr lang="en-US" sz="1200" dirty="0"/>
              <a:t>,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raspored</a:t>
            </a:r>
            <a:r>
              <a:rPr lang="en-US" sz="1200" dirty="0"/>
              <a:t> </a:t>
            </a:r>
            <a:r>
              <a:rPr lang="en-US" sz="1200" dirty="0" err="1"/>
              <a:t>elemenata</a:t>
            </a:r>
            <a:r>
              <a:rPr lang="en-US" sz="1200" dirty="0"/>
              <a:t> u </a:t>
            </a:r>
            <a:r>
              <a:rPr lang="en-US" sz="1200" dirty="0" err="1"/>
              <a:t>liniji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6446733" y="199177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Bootstrap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1155571" y="432346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2 columns (50% - 50%)</a:t>
            </a:r>
            <a:br>
              <a:rPr lang="en-US" sz="1200" dirty="0"/>
            </a:br>
            <a:r>
              <a:rPr lang="en-US" sz="1200" dirty="0"/>
              <a:t>📱 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1155571" y="5070574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6410713" y="2569154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41" y="2675942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10" y="4516465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with Inline CSS
🔹 Difficult to maintain</a:t>
            </a:r>
            <a:br>
              <a:rPr lang="en-US" dirty="0"/>
            </a:br>
            <a:r>
              <a:rPr lang="en-US" dirty="0"/>
              <a:t>🔹 Not practical for multiple elements</a:t>
            </a:r>
            <a:br>
              <a:rPr lang="en-US" dirty="0"/>
            </a:br>
            <a:r>
              <a:rPr lang="en-US" dirty="0"/>
              <a:t>🔹 It is not used often, except for quick changes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3314476"/>
            <a:ext cx="5099291" cy="5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BDA8E-489E-52E8-7F9F-B66A7850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C38CD-FA87-8653-26D5-F7FAE7F5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48103B3-4392-5B4A-EE9F-2F1E813D7B01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B10EF-ED48-2B10-AB3C-2D521DD5C303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5EC9D-049D-88B6-1E67-AC64903E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</a:t>
            </a:r>
            <a:r>
              <a:rPr kumimoji="0" lang="hr-HR" altLang="sr-Latn-RS" sz="2800" b="1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Cilj:</a:t>
            </a: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 Napravi stranicu sa tri linka koja menjaju boju teksta koristeći sva tri metoda.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</a:t>
            </a:r>
            <a:r>
              <a:rPr kumimoji="0" lang="hr-HR" altLang="sr-Latn-RS" sz="2800" b="1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Koraci: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1️⃣ Kreiraj index.html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2️⃣ Dodaj inline.html, internal.html i external.html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3️⃣</a:t>
            </a:r>
            <a:r>
              <a:rPr lang="hr-HR" altLang="sr-Latn-RS" sz="2800" b="1" kern="1200" dirty="0">
                <a:latin typeface="Bahnschrift SemiLight" panose="020B0502040204020203" pitchFamily="34" charset="0"/>
                <a:ea typeface="+mn-ea"/>
                <a:cs typeface="+mn-cs"/>
              </a:rPr>
              <a:t>Koristi inline, internal i external CSS za stilizaciju naslova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💡</a:t>
            </a:r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  <a:p>
            <a:endParaRPr lang="hr-H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429000"/>
            <a:ext cx="8546373" cy="1324525"/>
            <a:chOff x="1116919" y="2804360"/>
            <a:chExt cx="8546373" cy="1324525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dirty="0"/>
                <a:t>👉 </a:t>
              </a:r>
              <a:r>
                <a:rPr lang="en-US" sz="1600" dirty="0" err="1"/>
                <a:t>Primeniće</a:t>
              </a:r>
              <a:r>
                <a:rPr lang="en-US" sz="1600" dirty="0"/>
                <a:t> </a:t>
              </a:r>
              <a:r>
                <a:rPr lang="en-US" sz="1600" dirty="0" err="1"/>
                <a:t>stil</a:t>
              </a:r>
              <a:r>
                <a:rPr lang="en-US" sz="1600" dirty="0"/>
                <a:t> </a:t>
              </a:r>
              <a:r>
                <a:rPr lang="en-US" sz="1600" dirty="0" err="1"/>
                <a:t>na</a:t>
              </a:r>
              <a:r>
                <a:rPr lang="en-US" sz="1600" dirty="0"/>
                <a:t> </a:t>
              </a:r>
              <a:r>
                <a:rPr lang="en-US" sz="1600" dirty="0" err="1"/>
                <a:t>sve</a:t>
              </a:r>
              <a:r>
                <a:rPr lang="en-US" sz="1600" dirty="0"/>
                <a:t> h1 </a:t>
              </a:r>
              <a:r>
                <a:rPr lang="en-US" sz="1600" dirty="0" err="1"/>
                <a:t>elemente</a:t>
              </a:r>
              <a:r>
                <a:rPr lang="en-US" sz="1600" dirty="0"/>
                <a:t> I HTML </a:t>
              </a:r>
              <a:r>
                <a:rPr lang="en-US" sz="1600" dirty="0" err="1"/>
                <a:t>fajlu</a:t>
              </a:r>
              <a:endParaRPr lang="it-IT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⚠ </a:t>
              </a:r>
              <a:r>
                <a:rPr lang="en-US" b="1" dirty="0" err="1"/>
                <a:t>Oprez</a:t>
              </a:r>
              <a:r>
                <a:rPr lang="en-US" b="1" dirty="0"/>
                <a:t>! Element </a:t>
              </a:r>
              <a:r>
                <a:rPr lang="en-US" b="1" dirty="0" err="1"/>
                <a:t>selektori</a:t>
              </a:r>
              <a:r>
                <a:rPr lang="en-US" b="1" dirty="0"/>
                <a:t> </a:t>
              </a:r>
              <a:r>
                <a:rPr lang="en-US" b="1" dirty="0" err="1"/>
                <a:t>primjenjuju</a:t>
              </a:r>
              <a:r>
                <a:rPr lang="en-US" b="1" dirty="0"/>
                <a:t> </a:t>
              </a:r>
              <a:r>
                <a:rPr lang="en-US" b="1" dirty="0" err="1"/>
                <a:t>stil</a:t>
              </a:r>
              <a:r>
                <a:rPr lang="en-US" b="1" dirty="0"/>
                <a:t> </a:t>
              </a:r>
              <a:r>
                <a:rPr lang="en-US" b="1" dirty="0" err="1"/>
                <a:t>na</a:t>
              </a:r>
              <a:r>
                <a:rPr lang="en-US" b="1" dirty="0"/>
                <a:t> </a:t>
              </a:r>
              <a:r>
                <a:rPr lang="en-US" b="1" dirty="0" err="1"/>
                <a:t>sve</a:t>
              </a:r>
              <a:r>
                <a:rPr lang="en-US" b="1" dirty="0"/>
                <a:t> HTML </a:t>
              </a:r>
              <a:r>
                <a:rPr lang="en-US" b="1" dirty="0" err="1"/>
                <a:t>elemente</a:t>
              </a:r>
              <a:r>
                <a:rPr lang="en-US" b="1" dirty="0"/>
                <a:t> tog </a:t>
              </a:r>
              <a:r>
                <a:rPr lang="en-US" b="1" dirty="0" err="1"/>
                <a:t>tipa</a:t>
              </a:r>
              <a:endParaRPr lang="en-US" b="1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💡</a:t>
            </a:r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  <a:p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</a:t>
            </a:r>
            <a:r>
              <a:rPr lang="en-US" sz="1600" dirty="0" err="1"/>
              <a:t>Klase</a:t>
            </a:r>
            <a:r>
              <a:rPr lang="en-US" sz="1600" dirty="0"/>
              <a:t> se </a:t>
            </a:r>
            <a:r>
              <a:rPr lang="en-US" sz="1600" dirty="0" err="1"/>
              <a:t>koriste</a:t>
            </a:r>
            <a:r>
              <a:rPr lang="en-US" sz="1600" dirty="0"/>
              <a:t> za </a:t>
            </a:r>
            <a:r>
              <a:rPr lang="en-US" sz="1600" dirty="0" err="1"/>
              <a:t>grupiranje</a:t>
            </a:r>
            <a:r>
              <a:rPr lang="en-US" sz="1600" dirty="0"/>
              <a:t> </a:t>
            </a:r>
            <a:r>
              <a:rPr lang="en-US" sz="1600" dirty="0" err="1"/>
              <a:t>više</a:t>
            </a:r>
            <a:r>
              <a:rPr lang="en-US" sz="1600" dirty="0"/>
              <a:t> </a:t>
            </a:r>
            <a:r>
              <a:rPr lang="en-US" sz="1600" dirty="0" err="1"/>
              <a:t>elemenata</a:t>
            </a:r>
            <a:r>
              <a:rPr lang="en-US" sz="1600" dirty="0"/>
              <a:t> koji </a:t>
            </a:r>
            <a:r>
              <a:rPr lang="en-US" sz="1600" dirty="0" err="1"/>
              <a:t>dijele</a:t>
            </a:r>
            <a:r>
              <a:rPr lang="en-US" sz="1600" dirty="0"/>
              <a:t> </a:t>
            </a:r>
            <a:r>
              <a:rPr lang="en-US" sz="1600" dirty="0" err="1"/>
              <a:t>isti</a:t>
            </a:r>
            <a:r>
              <a:rPr lang="en-US" sz="1600" dirty="0"/>
              <a:t> </a:t>
            </a:r>
            <a:r>
              <a:rPr lang="en-US" sz="1600" dirty="0" err="1"/>
              <a:t>stil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it-IT" sz="1600" dirty="0"/>
              <a:t>👉 Možeš dodati istu klasu na više elemenata!</a:t>
            </a:r>
          </a:p>
          <a:p>
            <a:pPr algn="l"/>
            <a:endParaRPr lang="it-IT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300403"/>
            <a:ext cx="1704975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260944"/>
            <a:ext cx="4162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339</TotalTime>
  <Words>1993</Words>
  <Application>Microsoft Office PowerPoint</Application>
  <PresentationFormat>Widescreen</PresentationFormat>
  <Paragraphs>234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CSS</vt:lpstr>
      <vt:lpstr>CSS</vt:lpstr>
      <vt:lpstr>CSS</vt:lpstr>
      <vt:lpstr>CSS-INLINE CSS</vt:lpstr>
      <vt:lpstr>CSS-INTERNAL CSS</vt:lpstr>
      <vt:lpstr>CSS-INTERNAL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2</vt:lpstr>
      <vt:lpstr>CSS-CHROME DEVELOPER TOOLS</vt:lpstr>
      <vt:lpstr>CSS-CHROME DEVELOPER TOOLS</vt:lpstr>
      <vt:lpstr>CSS-CHROME DEVELOPER TOOLS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CSS – EXERCISE 3</vt:lpstr>
      <vt:lpstr>CSS – POSITIONING</vt:lpstr>
      <vt:lpstr>CSS – POSITIONING</vt:lpstr>
      <vt:lpstr>CSS – POSITIONING</vt:lpstr>
      <vt:lpstr>CSS – EXERCISE 4</vt:lpstr>
      <vt:lpstr>CSS – DISPLAY</vt:lpstr>
      <vt:lpstr>CSS – DISPLAY</vt:lpstr>
      <vt:lpstr>CSS – DISPLAY</vt:lpstr>
      <vt:lpstr>CSS – EXERCISE 5</vt:lpstr>
      <vt:lpstr>CSS – FLOAT</vt:lpstr>
      <vt:lpstr>CSS – FLOAT</vt:lpstr>
      <vt:lpstr>CSS – EXERCISE 6</vt:lpstr>
      <vt:lpstr>CSS – RESPONSIVNESS</vt:lpstr>
      <vt:lpstr>CSS – RESPONSIVNESS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57</cp:revision>
  <dcterms:created xsi:type="dcterms:W3CDTF">2024-02-12T13:35:47Z</dcterms:created>
  <dcterms:modified xsi:type="dcterms:W3CDTF">2025-03-10T15:12:38Z</dcterms:modified>
</cp:coreProperties>
</file>